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7"/>
  </p:notesMasterIdLst>
  <p:sldIdLst>
    <p:sldId id="256" r:id="rId2"/>
    <p:sldId id="267" r:id="rId3"/>
    <p:sldId id="258" r:id="rId4"/>
    <p:sldId id="259" r:id="rId5"/>
    <p:sldId id="265" r:id="rId6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66FF99"/>
    <a:srgbClr val="006600"/>
    <a:srgbClr val="33CC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34"/>
  <c:chart>
    <c:title>
      <c:tx>
        <c:rich>
          <a:bodyPr/>
          <a:lstStyle/>
          <a:p>
            <a:pPr>
              <a:defRPr/>
            </a:pPr>
            <a:r>
              <a:rPr lang="ru-RU" dirty="0"/>
              <a:t>Из </a:t>
            </a:r>
            <a:r>
              <a:rPr lang="ru-RU" dirty="0" smtClean="0"/>
              <a:t>них:</a:t>
            </a:r>
            <a:endParaRPr lang="ru-RU" dirty="0"/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Lbls>
            <c:delete val="1"/>
          </c:dLbls>
          <c:cat>
            <c:strRef>
              <c:f>Лист1!$A$2:$A$4</c:f>
              <c:strCache>
                <c:ptCount val="3"/>
                <c:pt idx="0">
                  <c:v>на выплату з\п с налогами</c:v>
                </c:pt>
                <c:pt idx="1">
                  <c:v>на оплату коммунальных услуг</c:v>
                </c:pt>
                <c:pt idx="2">
                  <c:v>на прочие расходы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0.60000000000000064</c:v>
                </c:pt>
                <c:pt idx="1">
                  <c:v>0.1</c:v>
                </c:pt>
                <c:pt idx="2">
                  <c:v>0.30000000000000032</c:v>
                </c:pt>
              </c:numCache>
            </c:numRef>
          </c:val>
        </c:ser>
        <c:dLbls>
          <c:showVal val="1"/>
        </c:dLbls>
        <c:firstSliceAng val="0"/>
      </c:pieChart>
    </c:plotArea>
    <c:plotVisOnly val="1"/>
    <c:dispBlanksAs val="zero"/>
  </c:chart>
  <c:spPr>
    <a:noFill/>
    <a:ln w="0">
      <a:noFill/>
    </a:ln>
  </c:spPr>
  <c:txPr>
    <a:bodyPr/>
    <a:lstStyle/>
    <a:p>
      <a:pPr>
        <a:defRPr sz="1800"/>
      </a:pPr>
      <a:endParaRPr lang="ru-RU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0.26971</cdr:x>
      <cdr:y>0.73375</cdr:y>
    </cdr:from>
    <cdr:to>
      <cdr:x>0.33333</cdr:x>
      <cdr:y>0.7619</cdr:y>
    </cdr:to>
    <cdr:sp macro="" textlink="">
      <cdr:nvSpPr>
        <cdr:cNvPr id="3" name="Прямая соединительная линия 2"/>
        <cdr:cNvSpPr/>
      </cdr:nvSpPr>
      <cdr:spPr>
        <a:xfrm xmlns:a="http://schemas.openxmlformats.org/drawingml/2006/main">
          <a:off x="2213992" y="2981945"/>
          <a:ext cx="522312" cy="114399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 dirty="0"/>
        </a:p>
      </cdr:txBody>
    </cdr:sp>
  </cdr:relSizeAnchor>
  <cdr:relSizeAnchor xmlns:cdr="http://schemas.openxmlformats.org/drawingml/2006/chartDrawing">
    <cdr:from>
      <cdr:x>0.24977</cdr:x>
      <cdr:y>0.21991</cdr:y>
    </cdr:from>
    <cdr:to>
      <cdr:x>0.33333</cdr:x>
      <cdr:y>0.35437</cdr:y>
    </cdr:to>
    <cdr:sp macro="" textlink="">
      <cdr:nvSpPr>
        <cdr:cNvPr id="5" name="Прямая соединительная линия 4"/>
        <cdr:cNvSpPr/>
      </cdr:nvSpPr>
      <cdr:spPr>
        <a:xfrm xmlns:a="http://schemas.openxmlformats.org/drawingml/2006/main">
          <a:off x="2050312" y="893713"/>
          <a:ext cx="685992" cy="546447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 dirty="0"/>
        </a:p>
      </cdr:txBody>
    </cdr:sp>
  </cdr:relSizeAnchor>
  <cdr:relSizeAnchor xmlns:cdr="http://schemas.openxmlformats.org/drawingml/2006/chartDrawing">
    <cdr:from>
      <cdr:x>0.64035</cdr:x>
      <cdr:y>0.28943</cdr:y>
    </cdr:from>
    <cdr:to>
      <cdr:x>0.69298</cdr:x>
      <cdr:y>0.35437</cdr:y>
    </cdr:to>
    <cdr:sp macro="" textlink="">
      <cdr:nvSpPr>
        <cdr:cNvPr id="7" name="Прямая соединительная линия 6"/>
        <cdr:cNvSpPr/>
      </cdr:nvSpPr>
      <cdr:spPr>
        <a:xfrm xmlns:a="http://schemas.openxmlformats.org/drawingml/2006/main" flipH="1">
          <a:off x="5256584" y="1176229"/>
          <a:ext cx="432048" cy="263931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C96938-D666-4D66-B98B-2FCA53BC3CD7}" type="datetimeFigureOut">
              <a:rPr lang="ru-RU" smtClean="0"/>
              <a:pPr/>
              <a:t>18.09.2019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A11151-8221-4A55-9827-BCF37E6A08F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36968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A11151-8221-4A55-9827-BCF37E6A08FC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22428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EFD2B51-6DE7-4814-8FBE-F015E79C8C6E}" type="datetimeFigureOut">
              <a:rPr lang="ru-RU" smtClean="0"/>
              <a:pPr/>
              <a:t>18.09.2019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177A8CD-C4B7-4FCC-84A3-674B2191D40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FD2B51-6DE7-4814-8FBE-F015E79C8C6E}" type="datetimeFigureOut">
              <a:rPr lang="ru-RU" smtClean="0"/>
              <a:pPr/>
              <a:t>18.09.2019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177A8CD-C4B7-4FCC-84A3-674B2191D40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FD2B51-6DE7-4814-8FBE-F015E79C8C6E}" type="datetimeFigureOut">
              <a:rPr lang="ru-RU" smtClean="0"/>
              <a:pPr/>
              <a:t>18.09.2019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177A8CD-C4B7-4FCC-84A3-674B2191D40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FD2B51-6DE7-4814-8FBE-F015E79C8C6E}" type="datetimeFigureOut">
              <a:rPr lang="ru-RU" smtClean="0"/>
              <a:pPr/>
              <a:t>18.09.2019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177A8CD-C4B7-4FCC-84A3-674B2191D40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FD2B51-6DE7-4814-8FBE-F015E79C8C6E}" type="datetimeFigureOut">
              <a:rPr lang="ru-RU" smtClean="0"/>
              <a:pPr/>
              <a:t>18.09.2019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177A8CD-C4B7-4FCC-84A3-674B2191D40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FD2B51-6DE7-4814-8FBE-F015E79C8C6E}" type="datetimeFigureOut">
              <a:rPr lang="ru-RU" smtClean="0"/>
              <a:pPr/>
              <a:t>18.09.2019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177A8CD-C4B7-4FCC-84A3-674B2191D40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FD2B51-6DE7-4814-8FBE-F015E79C8C6E}" type="datetimeFigureOut">
              <a:rPr lang="ru-RU" smtClean="0"/>
              <a:pPr/>
              <a:t>18.09.2019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177A8CD-C4B7-4FCC-84A3-674B2191D40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FD2B51-6DE7-4814-8FBE-F015E79C8C6E}" type="datetimeFigureOut">
              <a:rPr lang="ru-RU" smtClean="0"/>
              <a:pPr/>
              <a:t>18.09.2019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177A8CD-C4B7-4FCC-84A3-674B2191D40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FD2B51-6DE7-4814-8FBE-F015E79C8C6E}" type="datetimeFigureOut">
              <a:rPr lang="ru-RU" smtClean="0"/>
              <a:pPr/>
              <a:t>18.09.2019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177A8CD-C4B7-4FCC-84A3-674B2191D40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EFD2B51-6DE7-4814-8FBE-F015E79C8C6E}" type="datetimeFigureOut">
              <a:rPr lang="ru-RU" smtClean="0"/>
              <a:pPr/>
              <a:t>18.09.2019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177A8CD-C4B7-4FCC-84A3-674B2191D40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EFD2B51-6DE7-4814-8FBE-F015E79C8C6E}" type="datetimeFigureOut">
              <a:rPr lang="ru-RU" smtClean="0"/>
              <a:pPr/>
              <a:t>18.09.2019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177A8CD-C4B7-4FCC-84A3-674B2191D40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EFD2B51-6DE7-4814-8FBE-F015E79C8C6E}" type="datetimeFigureOut">
              <a:rPr lang="ru-RU" smtClean="0"/>
              <a:pPr/>
              <a:t>18.09.2019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177A8CD-C4B7-4FCC-84A3-674B2191D40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Бюджет и расходы </a:t>
            </a:r>
            <a:br>
              <a:rPr lang="ru-RU" dirty="0" smtClean="0"/>
            </a:br>
            <a:r>
              <a:rPr lang="ru-RU" dirty="0" smtClean="0"/>
              <a:t>МАОУ СОШ № 22 </a:t>
            </a:r>
            <a:br>
              <a:rPr lang="ru-RU" dirty="0" smtClean="0"/>
            </a:br>
            <a:r>
              <a:rPr lang="ru-RU" dirty="0" smtClean="0"/>
              <a:t>на 2019г.</a:t>
            </a: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51520" y="0"/>
            <a:ext cx="8568952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/>
              <a:t>На 2019г. МАОУ СОШ № 22выделено из </a:t>
            </a:r>
            <a:r>
              <a:rPr lang="ru-RU" dirty="0" smtClean="0"/>
              <a:t>средств      </a:t>
            </a:r>
            <a:r>
              <a:rPr lang="ru-RU" dirty="0" smtClean="0"/>
              <a:t>краевого бюджета: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572000" y="5903893"/>
            <a:ext cx="4572000" cy="95410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Arial Black" pitchFamily="34" charset="0"/>
                <a:cs typeface="AngsanaUPC" pitchFamily="18" charset="-34"/>
              </a:rPr>
              <a:t>ВСЕГО: 38110879,18</a:t>
            </a:r>
            <a:br>
              <a:rPr lang="ru-RU" sz="2800" b="1" dirty="0" smtClean="0">
                <a:latin typeface="Arial Black" pitchFamily="34" charset="0"/>
                <a:cs typeface="AngsanaUPC" pitchFamily="18" charset="-34"/>
              </a:rPr>
            </a:br>
            <a:r>
              <a:rPr lang="ru-RU" sz="2800" b="1" dirty="0" smtClean="0">
                <a:latin typeface="Arial Black" pitchFamily="34" charset="0"/>
                <a:cs typeface="AngsanaUPC" pitchFamily="18" charset="-34"/>
              </a:rPr>
              <a:t> рублей</a:t>
            </a:r>
            <a:endParaRPr lang="ru-RU" sz="2800" b="1" dirty="0">
              <a:latin typeface="Arial Black" pitchFamily="34" charset="0"/>
              <a:cs typeface="AngsanaUPC" pitchFamily="18" charset="-34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06762502"/>
              </p:ext>
            </p:extLst>
          </p:nvPr>
        </p:nvGraphicFramePr>
        <p:xfrm>
          <a:off x="251519" y="692696"/>
          <a:ext cx="8267808" cy="4680519"/>
        </p:xfrm>
        <a:graphic>
          <a:graphicData uri="http://schemas.openxmlformats.org/drawingml/2006/table">
            <a:tbl>
              <a:tblPr/>
              <a:tblGrid>
                <a:gridCol w="4034729"/>
                <a:gridCol w="2155852"/>
                <a:gridCol w="2077227"/>
              </a:tblGrid>
              <a:tr h="1750574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приобретение учебников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60" marR="8460" marT="84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3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1613314,80</a:t>
                      </a:r>
                      <a:endParaRPr lang="ru-RU" sz="3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60" marR="8460" marT="84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руб.</a:t>
                      </a:r>
                      <a:endParaRPr lang="ru-RU" sz="3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844775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услуги интернет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60" marR="8460" marT="84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3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147795,26</a:t>
                      </a:r>
                      <a:endParaRPr lang="ru-RU" sz="3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60" marR="8460" marT="84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руб.</a:t>
                      </a:r>
                      <a:endParaRPr lang="ru-RU" sz="3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25895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обновление материально-технической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базы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60" marR="8460" marT="84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3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233221,94</a:t>
                      </a:r>
                      <a:endParaRPr lang="ru-RU" sz="3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60" marR="8460" marT="84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руб.</a:t>
                      </a:r>
                      <a:endParaRPr lang="ru-RU" sz="3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6FF99"/>
                    </a:solidFill>
                  </a:tcPr>
                </a:tc>
              </a:tr>
              <a:tr h="826217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заработную плату</a:t>
                      </a:r>
                    </a:p>
                  </a:txBody>
                  <a:tcPr marL="8460" marR="8460" marT="84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3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36116547,18</a:t>
                      </a:r>
                      <a:endParaRPr lang="ru-RU" sz="3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60" marR="8460" marT="84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руб.</a:t>
                      </a:r>
                      <a:endParaRPr lang="ru-RU" sz="3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0"/>
            <a:ext cx="69294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Из средств местного бюджета (рублей)</a:t>
            </a:r>
          </a:p>
          <a:p>
            <a:endParaRPr lang="ru-RU" sz="2400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407265120"/>
              </p:ext>
            </p:extLst>
          </p:nvPr>
        </p:nvGraphicFramePr>
        <p:xfrm>
          <a:off x="179512" y="764704"/>
          <a:ext cx="8784976" cy="498276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140037"/>
                <a:gridCol w="2644939"/>
              </a:tblGrid>
              <a:tr h="753327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20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заработную плату работникам школы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175820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49099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20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оплату налогов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737634,46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782301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20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материально-техническую поддержку отрасли Образования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124513,48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709866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20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обеспечение учащихся питанием (5руб. всем ученикам + малообеспеченным + многодетным малообеспеченным)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1928647,44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21534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20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обеспечение учащихся молоком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350296,10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738839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20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организацию летнего отдыха, оздоровление и занятие детей и подростков в 2019 г. (</a:t>
                      </a:r>
                      <a:r>
                        <a:rPr lang="ru-RU" sz="20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ЛТО </a:t>
                      </a:r>
                      <a:r>
                        <a:rPr lang="ru-RU" sz="20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 ЛДП), трудовая занятость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262306,04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75254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20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оплату услуг лицензированной </a:t>
                      </a:r>
                      <a:r>
                        <a:rPr lang="ru-RU" sz="20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охраны и АУПС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1857174,00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75254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5436391,52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0"/>
            <a:ext cx="74888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МАОУ </a:t>
            </a:r>
            <a:r>
              <a:rPr lang="ru-RU" sz="2000" b="1" dirty="0" smtClean="0"/>
              <a:t>СОШ </a:t>
            </a:r>
            <a:r>
              <a:rPr lang="ru-RU" sz="2000" b="1" dirty="0" smtClean="0"/>
              <a:t>№ </a:t>
            </a:r>
            <a:r>
              <a:rPr lang="ru-RU" sz="2000" b="1" dirty="0" smtClean="0"/>
              <a:t>22 </a:t>
            </a:r>
            <a:r>
              <a:rPr lang="ru-RU" sz="2000" b="1" dirty="0" smtClean="0"/>
              <a:t>оказывает дополнительные платные образовательные услуги населению, согласно Постановлению администрации муниципального образования города Новороссийск</a:t>
            </a:r>
          </a:p>
          <a:p>
            <a:pPr algn="ctr"/>
            <a:r>
              <a:rPr lang="ru-RU" sz="2000" b="1" dirty="0" smtClean="0"/>
              <a:t>«Об утверждении Положения об организации дополнительных платных образовательных услуг в образовательных организациях муниципального образования г. Новороссийска» от 24.01.17 г. №587</a:t>
            </a:r>
            <a:endParaRPr lang="ru-RU" sz="2000" b="1" dirty="0"/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611560" y="2564904"/>
          <a:ext cx="8208912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6300192" y="3140968"/>
            <a:ext cx="2448272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 sz="1800" b="0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/>
              <a:t>60%  - расходуется на выплату заработной платы и налоги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99592" y="2996952"/>
            <a:ext cx="1762280" cy="9233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 sz="1800" b="0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/>
              <a:t>25%  </a:t>
            </a:r>
            <a:r>
              <a:rPr lang="ru-RU" b="1" dirty="0" smtClean="0"/>
              <a:t>- на прочие </a:t>
            </a:r>
            <a:r>
              <a:rPr lang="ru-RU" b="1" dirty="0" smtClean="0"/>
              <a:t>расходы </a:t>
            </a:r>
            <a:endParaRPr lang="ru-RU" b="1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755576" y="5085184"/>
            <a:ext cx="2069976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 sz="1800" b="0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/>
              <a:t>15% </a:t>
            </a:r>
            <a:r>
              <a:rPr lang="ru-RU" b="1" dirty="0" smtClean="0"/>
              <a:t>- на оплату коммунальных</a:t>
            </a:r>
            <a:br>
              <a:rPr lang="ru-RU" b="1" dirty="0" smtClean="0"/>
            </a:br>
            <a:r>
              <a:rPr lang="ru-RU" b="1" dirty="0" smtClean="0"/>
              <a:t> услуг</a:t>
            </a:r>
            <a:endParaRPr lang="ru-RU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прочим расходам, оплачиваемым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МАОУ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СОШ № 22в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2019 г. на следующие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услуги ( в тыс.руб.):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209408657"/>
              </p:ext>
            </p:extLst>
          </p:nvPr>
        </p:nvGraphicFramePr>
        <p:xfrm>
          <a:off x="323528" y="707886"/>
          <a:ext cx="8496944" cy="59614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76572"/>
                <a:gridCol w="6163930"/>
                <a:gridCol w="1656442"/>
              </a:tblGrid>
              <a:tr h="3636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Услуги по дезинсекции, дезинфекции</a:t>
                      </a:r>
                      <a:r>
                        <a:rPr lang="ru-RU" sz="900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 дератизации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22,44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2143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Техническое обслуживание теплового</a:t>
                      </a:r>
                      <a:r>
                        <a:rPr lang="ru-RU" sz="900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оборудования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3571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Переговоры, интернет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55,87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2143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Налоги,</a:t>
                      </a:r>
                      <a:r>
                        <a:rPr lang="ru-RU" sz="900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пени по актам проверок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28575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Вывоз технических бытовых отходов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2140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Частичная</a:t>
                      </a:r>
                      <a:r>
                        <a:rPr lang="ru-RU" sz="900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оплата за технический паспорт учреждения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22,3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2860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Оплата за потребление тепла спортивным комплексом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82,0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2143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Разработка плана эвакуации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5,54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39073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Техническое обслуживание  электрооборудования спортивного комплекса                                   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20,0</a:t>
                      </a:r>
                      <a:endParaRPr lang="ru-RU" sz="9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10932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Приобретение аккумуляторной батареи                                                                                                                                                     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4007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Частичная оплата за ученическую мебель                                                                                                                                                  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1425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Устройство</a:t>
                      </a:r>
                      <a:r>
                        <a:rPr lang="ru-RU" sz="900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радиаторов отопления в спортивном комплексе                                                                                                                    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40,2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35747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Приобретение книги «Письма с фронта»                                                                                                                                                    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2143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Учебно-педагогическая документация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4,99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28575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Изготовление паспорта отходов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28,25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24988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Приобретение принтера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19,0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3571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Заправка картриджей                                                                                                                                                  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5,16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17070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Медицинский осмотр работников учреждения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22,1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5772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Приобретение хозяйственных товаров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355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Приобретение канцелярских товаров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16,9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189254">
                <a:tc>
                  <a:txBody>
                    <a:bodyPr/>
                    <a:lstStyle/>
                    <a:p>
                      <a:pPr algn="ctr" fontAlgn="ctr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17873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Итого: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450,40 тыс.руб.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990</TotalTime>
  <Words>335</Words>
  <Application>Microsoft Office PowerPoint</Application>
  <PresentationFormat>Экран (4:3)</PresentationFormat>
  <Paragraphs>103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Открытая</vt:lpstr>
      <vt:lpstr>Бюджет и расходы  МАОУ СОШ № 22  на 2019г.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USER01</cp:lastModifiedBy>
  <cp:revision>120</cp:revision>
  <dcterms:created xsi:type="dcterms:W3CDTF">2018-02-09T12:25:34Z</dcterms:created>
  <dcterms:modified xsi:type="dcterms:W3CDTF">2019-09-18T06:52:54Z</dcterms:modified>
</cp:coreProperties>
</file>