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67" r:id="rId3"/>
    <p:sldId id="258" r:id="rId4"/>
    <p:sldId id="259" r:id="rId5"/>
    <p:sldId id="265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99"/>
    <a:srgbClr val="006600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/>
              <a:t>Из </a:t>
            </a:r>
            <a:r>
              <a:rPr lang="ru-RU" dirty="0" smtClean="0"/>
              <a:t>них: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на выплату з\п с налогами</c:v>
                </c:pt>
                <c:pt idx="1">
                  <c:v>на оплату коммунальных услуг</c:v>
                </c:pt>
                <c:pt idx="2">
                  <c:v>на прочие расходы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0.60000000000000064</c:v>
                </c:pt>
                <c:pt idx="1">
                  <c:v>0.1</c:v>
                </c:pt>
                <c:pt idx="2">
                  <c:v>0.30000000000000032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spPr>
    <a:noFill/>
    <a:ln w="0"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0.26971</cdr:x>
      <cdr:y>0.73375</cdr:y>
    </cdr:from>
    <cdr:to>
      <cdr:x>0.33333</cdr:x>
      <cdr:y>0.7619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213992" y="2981945"/>
          <a:ext cx="522312" cy="1143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0.24977</cdr:x>
      <cdr:y>0.21991</cdr:y>
    </cdr:from>
    <cdr:to>
      <cdr:x>0.33333</cdr:x>
      <cdr:y>0.35437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2050312" y="893713"/>
          <a:ext cx="685992" cy="5464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0.64035</cdr:x>
      <cdr:y>0.28943</cdr:y>
    </cdr:from>
    <cdr:to>
      <cdr:x>0.69298</cdr:x>
      <cdr:y>0.35437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H="1">
          <a:off x="5256584" y="1176229"/>
          <a:ext cx="432048" cy="2639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6938-D666-4D66-B98B-2FCA53BC3CD7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11151-8221-4A55-9827-BCF37E6A08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96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1151-8221-4A55-9827-BCF37E6A08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42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FD2B51-6DE7-4814-8FBE-F015E79C8C6E}" type="datetimeFigureOut">
              <a:rPr lang="ru-RU" smtClean="0"/>
              <a:pPr/>
              <a:t>18.09.2019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 и расходы </a:t>
            </a:r>
            <a:br>
              <a:rPr lang="ru-RU" dirty="0" smtClean="0"/>
            </a:br>
            <a:r>
              <a:rPr lang="ru-RU" dirty="0" smtClean="0"/>
              <a:t>МАОУ СОШ № 22 </a:t>
            </a:r>
            <a:br>
              <a:rPr lang="ru-RU" dirty="0" smtClean="0"/>
            </a:br>
            <a:r>
              <a:rPr lang="ru-RU" dirty="0" smtClean="0"/>
              <a:t>на 2019г.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0"/>
            <a:ext cx="85689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На 2019г. МАОУ СОШ № 22выделено из </a:t>
            </a:r>
            <a:r>
              <a:rPr lang="ru-RU" dirty="0" smtClean="0"/>
              <a:t>средств      </a:t>
            </a:r>
            <a:r>
              <a:rPr lang="ru-RU" dirty="0" smtClean="0"/>
              <a:t>краевого бюджета: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903893"/>
            <a:ext cx="4572000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  <a:cs typeface="AngsanaUPC" pitchFamily="18" charset="-34"/>
              </a:rPr>
              <a:t>ВСЕГО: 38110879,18</a:t>
            </a:r>
            <a:br>
              <a:rPr lang="ru-RU" sz="2800" b="1" dirty="0" smtClean="0">
                <a:latin typeface="Arial Black" pitchFamily="34" charset="0"/>
                <a:cs typeface="AngsanaUPC" pitchFamily="18" charset="-34"/>
              </a:rPr>
            </a:br>
            <a:r>
              <a:rPr lang="ru-RU" sz="2800" b="1" dirty="0" smtClean="0">
                <a:latin typeface="Arial Black" pitchFamily="34" charset="0"/>
                <a:cs typeface="AngsanaUPC" pitchFamily="18" charset="-34"/>
              </a:rPr>
              <a:t> рублей</a:t>
            </a:r>
            <a:endParaRPr lang="ru-RU" sz="2800" b="1" dirty="0">
              <a:latin typeface="Arial Black" pitchFamily="34" charset="0"/>
              <a:cs typeface="AngsanaUPC" pitchFamily="18" charset="-34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762502"/>
              </p:ext>
            </p:extLst>
          </p:nvPr>
        </p:nvGraphicFramePr>
        <p:xfrm>
          <a:off x="251519" y="692696"/>
          <a:ext cx="8267808" cy="4680519"/>
        </p:xfrm>
        <a:graphic>
          <a:graphicData uri="http://schemas.openxmlformats.org/drawingml/2006/table">
            <a:tbl>
              <a:tblPr/>
              <a:tblGrid>
                <a:gridCol w="4034729"/>
                <a:gridCol w="2155852"/>
                <a:gridCol w="2077227"/>
              </a:tblGrid>
              <a:tr h="175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учебников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1613314,80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4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интернет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147795,26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58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обновление материально-технической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233221,94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82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заработную плату</a:t>
                      </a: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36116547,18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0"/>
            <a:ext cx="6929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 средств местного бюджета (рублей)</a:t>
            </a:r>
          </a:p>
          <a:p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7265120"/>
              </p:ext>
            </p:extLst>
          </p:nvPr>
        </p:nvGraphicFramePr>
        <p:xfrm>
          <a:off x="179512" y="764704"/>
          <a:ext cx="8784976" cy="4982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0037"/>
                <a:gridCol w="2644939"/>
              </a:tblGrid>
              <a:tr h="7533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заработную плату работникам школы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175820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0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налогов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737634,46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230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материально-техническую поддержку отрасли Образования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124513,48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0986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обеспечение учащихся питанием (5руб. всем ученикам + малообеспеченным + многодетным малообеспеченным)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1928647,44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15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обеспечение учащихся молоком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350296,10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388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организацию летнего отдыха, оздоровление и занятие детей и подростков в 2019 г. (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ЛТО </a:t>
                      </a:r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ЛДП), трудовая занятость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262306,04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52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услуг лицензированной 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охраны и АУПС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1857174,00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52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5436391,52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МАОУ </a:t>
            </a:r>
            <a:r>
              <a:rPr lang="ru-RU" sz="2000" b="1" dirty="0" smtClean="0"/>
              <a:t>СОШ </a:t>
            </a:r>
            <a:r>
              <a:rPr lang="ru-RU" sz="2000" b="1" dirty="0" smtClean="0"/>
              <a:t>№ </a:t>
            </a:r>
            <a:r>
              <a:rPr lang="ru-RU" sz="2000" b="1" dirty="0" smtClean="0"/>
              <a:t>22 </a:t>
            </a:r>
            <a:r>
              <a:rPr lang="ru-RU" sz="2000" b="1" dirty="0" smtClean="0"/>
              <a:t>оказывает дополнительные платные образовательные услуги населению, согласно Постановлению администрации муниципального образования города Новороссийск</a:t>
            </a:r>
          </a:p>
          <a:p>
            <a:pPr algn="ctr"/>
            <a:r>
              <a:rPr lang="ru-RU" sz="2000" b="1" dirty="0" smtClean="0"/>
              <a:t>«Об утверждении Положения об организации дополнительных платных образовательных услуг в образовательных организациях муниципального образования г. Новороссийска» от 24.01.17 г. №587</a:t>
            </a:r>
            <a:endParaRPr lang="ru-RU" sz="20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2564904"/>
          <a:ext cx="82089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00192" y="3140968"/>
            <a:ext cx="24482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60%  - расходуется на выплату заработной платы и налоги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996952"/>
            <a:ext cx="176228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25%  </a:t>
            </a:r>
            <a:r>
              <a:rPr lang="ru-RU" b="1" dirty="0" smtClean="0"/>
              <a:t>- на прочие </a:t>
            </a:r>
            <a:r>
              <a:rPr lang="ru-RU" b="1" dirty="0" smtClean="0"/>
              <a:t>расходы </a:t>
            </a:r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085184"/>
            <a:ext cx="20699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15% </a:t>
            </a:r>
            <a:r>
              <a:rPr lang="ru-RU" b="1" dirty="0" smtClean="0"/>
              <a:t>- на оплату коммунальных</a:t>
            </a:r>
            <a:br>
              <a:rPr lang="ru-RU" b="1" dirty="0" smtClean="0"/>
            </a:br>
            <a:r>
              <a:rPr lang="ru-RU" b="1" dirty="0" smtClean="0"/>
              <a:t> услуг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прочим расходам, оплачиваемым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 № 22в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г. на следующие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( в тыс.руб.):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9408657"/>
              </p:ext>
            </p:extLst>
          </p:nvPr>
        </p:nvGraphicFramePr>
        <p:xfrm>
          <a:off x="323528" y="707886"/>
          <a:ext cx="8496944" cy="596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572"/>
                <a:gridCol w="6163930"/>
                <a:gridCol w="1656442"/>
              </a:tblGrid>
              <a:tr h="36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по дезинсекции, дезинфекции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дератизации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обслуживание теплового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Переговоры, интернет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Налоги,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пени по актам проверок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Вывоз технических бытовых отходов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0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Частичная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оплата за технический паспорт учреждения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6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за потребление тепла спортивным комплексом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плана эвакуации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9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обслуживание  электрооборудования спортивного комплекса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9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аккумуляторной батареи   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0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Частичная оплата за ученическую мебель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2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Устройство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радиаторов отопления в спортивном комплексе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7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книги «Письма с фронта»  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Учебно-педагогическая документация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Изготовление паспорта отходов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принтера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Заправка картриджей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0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осмотр работников учреждения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77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хозяйственных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канцелярских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925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8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450,40 тыс.руб.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335</Words>
  <Application>Microsoft Office PowerPoint</Application>
  <PresentationFormat>Экран (4:3)</PresentationFormat>
  <Paragraphs>103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Бюджет и расходы  МАОУ СОШ № 22  на 2019г.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USER01</cp:lastModifiedBy>
  <cp:revision>120</cp:revision>
  <dcterms:created xsi:type="dcterms:W3CDTF">2018-02-09T12:25:34Z</dcterms:created>
  <dcterms:modified xsi:type="dcterms:W3CDTF">2019-09-18T06:52:54Z</dcterms:modified>
</cp:coreProperties>
</file>