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67" r:id="rId3"/>
    <p:sldId id="258" r:id="rId4"/>
    <p:sldId id="259" r:id="rId5"/>
    <p:sldId id="265" r:id="rId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99"/>
    <a:srgbClr val="006600"/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title>
      <c:tx>
        <c:rich>
          <a:bodyPr/>
          <a:lstStyle/>
          <a:p>
            <a:pPr>
              <a:defRPr/>
            </a:pPr>
            <a:r>
              <a:rPr lang="ru-RU" dirty="0"/>
              <a:t>Из </a:t>
            </a:r>
            <a:r>
              <a:rPr lang="ru-RU" dirty="0" smtClean="0"/>
              <a:t>них: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на выплату з\п с налогами</c:v>
                </c:pt>
                <c:pt idx="1">
                  <c:v>на оплату коммунальных услуг</c:v>
                </c:pt>
                <c:pt idx="2">
                  <c:v>на прочие расходы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0.60000000000000064</c:v>
                </c:pt>
                <c:pt idx="1">
                  <c:v>0.1</c:v>
                </c:pt>
                <c:pt idx="2">
                  <c:v>0.30000000000000032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  <c:dispBlanksAs val="zero"/>
  </c:chart>
  <c:spPr>
    <a:noFill/>
    <a:ln w="0">
      <a:noFill/>
    </a:ln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0.26971</cdr:x>
      <cdr:y>0.73375</cdr:y>
    </cdr:from>
    <cdr:to>
      <cdr:x>0.33333</cdr:x>
      <cdr:y>0.7619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>
          <a:off x="2213992" y="2981945"/>
          <a:ext cx="522312" cy="11439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0.24977</cdr:x>
      <cdr:y>0.21991</cdr:y>
    </cdr:from>
    <cdr:to>
      <cdr:x>0.33333</cdr:x>
      <cdr:y>0.35437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>
          <a:off x="2050312" y="893713"/>
          <a:ext cx="685992" cy="54644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0.64035</cdr:x>
      <cdr:y>0.28943</cdr:y>
    </cdr:from>
    <cdr:to>
      <cdr:x>0.69298</cdr:x>
      <cdr:y>0.35437</cdr:y>
    </cdr:to>
    <cdr:sp macro="" textlink="">
      <cdr:nvSpPr>
        <cdr:cNvPr id="7" name="Прямая соединительная линия 6"/>
        <cdr:cNvSpPr/>
      </cdr:nvSpPr>
      <cdr:spPr>
        <a:xfrm xmlns:a="http://schemas.openxmlformats.org/drawingml/2006/main" flipH="1">
          <a:off x="5256584" y="1176229"/>
          <a:ext cx="432048" cy="26393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96938-D666-4D66-B98B-2FCA53BC3CD7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11151-8221-4A55-9827-BCF37E6A08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3696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11151-8221-4A55-9827-BCF37E6A08FC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242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FD2B51-6DE7-4814-8FBE-F015E79C8C6E}" type="datetimeFigureOut">
              <a:rPr lang="ru-RU" smtClean="0"/>
              <a:pPr/>
              <a:t>18.09.2019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77A8CD-C4B7-4FCC-84A3-674B2191D40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Бюджет и расходы </a:t>
            </a:r>
            <a:br>
              <a:rPr lang="ru-RU" dirty="0" smtClean="0"/>
            </a:br>
            <a:r>
              <a:rPr lang="ru-RU" dirty="0" smtClean="0"/>
              <a:t>МАОУ СОШ № 22 </a:t>
            </a:r>
            <a:br>
              <a:rPr lang="ru-RU" dirty="0" smtClean="0"/>
            </a:br>
            <a:r>
              <a:rPr lang="ru-RU" dirty="0" smtClean="0"/>
              <a:t>на 2019г.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0"/>
            <a:ext cx="856895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На 2019г. МАОУ СОШ № 22выделено из </a:t>
            </a:r>
            <a:r>
              <a:rPr lang="ru-RU" dirty="0" smtClean="0"/>
              <a:t>средств      </a:t>
            </a:r>
            <a:r>
              <a:rPr lang="ru-RU" dirty="0" smtClean="0"/>
              <a:t>краевого бюджета: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5903893"/>
            <a:ext cx="45720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 Black" pitchFamily="34" charset="0"/>
                <a:cs typeface="AngsanaUPC" pitchFamily="18" charset="-34"/>
              </a:rPr>
              <a:t>ВСЕГО: 38110879,18</a:t>
            </a:r>
            <a:br>
              <a:rPr lang="ru-RU" sz="2800" b="1" dirty="0" smtClean="0">
                <a:latin typeface="Arial Black" pitchFamily="34" charset="0"/>
                <a:cs typeface="AngsanaUPC" pitchFamily="18" charset="-34"/>
              </a:rPr>
            </a:br>
            <a:r>
              <a:rPr lang="ru-RU" sz="2800" b="1" dirty="0" smtClean="0">
                <a:latin typeface="Arial Black" pitchFamily="34" charset="0"/>
                <a:cs typeface="AngsanaUPC" pitchFamily="18" charset="-34"/>
              </a:rPr>
              <a:t> рублей</a:t>
            </a:r>
            <a:endParaRPr lang="ru-RU" sz="2800" b="1" dirty="0">
              <a:latin typeface="Arial Black" pitchFamily="34" charset="0"/>
              <a:cs typeface="AngsanaUPC" pitchFamily="18" charset="-34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762502"/>
              </p:ext>
            </p:extLst>
          </p:nvPr>
        </p:nvGraphicFramePr>
        <p:xfrm>
          <a:off x="251519" y="692696"/>
          <a:ext cx="8267808" cy="4680519"/>
        </p:xfrm>
        <a:graphic>
          <a:graphicData uri="http://schemas.openxmlformats.org/drawingml/2006/table">
            <a:tbl>
              <a:tblPr/>
              <a:tblGrid>
                <a:gridCol w="4034729"/>
                <a:gridCol w="2155852"/>
                <a:gridCol w="2077227"/>
              </a:tblGrid>
              <a:tr h="175057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приобретение учебников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1613314,80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4477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услуги интернет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147795,26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5895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обновление материально-технической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базы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233221,94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99"/>
                    </a:solidFill>
                  </a:tcPr>
                </a:tc>
              </a:tr>
              <a:tr h="82621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заработную плату</a:t>
                      </a: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36116547,18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60" marR="8460" marT="846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59632" y="0"/>
            <a:ext cx="6929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Из средств местного бюджета (рублей)</a:t>
            </a:r>
          </a:p>
          <a:p>
            <a:endParaRPr lang="ru-RU" sz="2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07265120"/>
              </p:ext>
            </p:extLst>
          </p:nvPr>
        </p:nvGraphicFramePr>
        <p:xfrm>
          <a:off x="179512" y="764704"/>
          <a:ext cx="8784976" cy="4982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40037"/>
                <a:gridCol w="2644939"/>
              </a:tblGrid>
              <a:tr h="75332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заработную плату работникам школы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175820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4909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оплату налогов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737634,46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823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материально-техническую поддержку отрасли Образования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124513,48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0986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обеспечение учащихся питанием (5руб. всем ученикам + малообеспеченным + многодетным малообеспеченным)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1928647,44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153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обеспечение учащихся молоком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350296,10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3883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организацию летнего отдыха, оздоровление и занятие детей и подростков в 2019 г. (</a:t>
                      </a:r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ЛТО </a:t>
                      </a:r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ЛДП), трудовая занятость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262306,04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525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оплату услуг лицензированной </a:t>
                      </a:r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охраны и АУПС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1857174,00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52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5436391,52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0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МАОУ </a:t>
            </a:r>
            <a:r>
              <a:rPr lang="ru-RU" sz="2000" b="1" dirty="0" smtClean="0"/>
              <a:t>СОШ </a:t>
            </a:r>
            <a:r>
              <a:rPr lang="ru-RU" sz="2000" b="1" dirty="0" smtClean="0"/>
              <a:t>№ </a:t>
            </a:r>
            <a:r>
              <a:rPr lang="ru-RU" sz="2000" b="1" dirty="0" smtClean="0"/>
              <a:t>22 </a:t>
            </a:r>
            <a:r>
              <a:rPr lang="ru-RU" sz="2000" b="1" dirty="0" smtClean="0"/>
              <a:t>оказывает дополнительные платные образовательные услуги населению, согласно Постановлению администрации муниципального образования города Новороссийск</a:t>
            </a:r>
          </a:p>
          <a:p>
            <a:pPr algn="ctr"/>
            <a:r>
              <a:rPr lang="ru-RU" sz="2000" b="1" dirty="0" smtClean="0"/>
              <a:t>«Об утверждении Положения об организации дополнительных платных образовательных услуг в образовательных организациях муниципального образования г. Новороссийска» от 24.01.17 г. №587</a:t>
            </a:r>
            <a:endParaRPr lang="ru-RU" sz="2000" b="1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11560" y="2564904"/>
          <a:ext cx="820891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00192" y="3140968"/>
            <a:ext cx="244827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/>
              <a:t>60%  - расходуется на выплату заработной платы и налоги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2996952"/>
            <a:ext cx="176228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/>
              <a:t>25%  </a:t>
            </a:r>
            <a:r>
              <a:rPr lang="ru-RU" b="1" dirty="0" smtClean="0"/>
              <a:t>- на прочие </a:t>
            </a:r>
            <a:r>
              <a:rPr lang="ru-RU" b="1" dirty="0" smtClean="0"/>
              <a:t>расходы </a:t>
            </a:r>
            <a:endParaRPr lang="ru-RU" b="1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5085184"/>
            <a:ext cx="206997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/>
              <a:t>15% </a:t>
            </a:r>
            <a:r>
              <a:rPr lang="ru-RU" b="1" dirty="0" smtClean="0"/>
              <a:t>- на оплату коммунальных</a:t>
            </a:r>
            <a:br>
              <a:rPr lang="ru-RU" b="1" dirty="0" smtClean="0"/>
            </a:br>
            <a:r>
              <a:rPr lang="ru-RU" b="1" dirty="0" smtClean="0"/>
              <a:t> услуг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прочим расходам, оплачиваемым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МАОУ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СОШ № 22в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 г. на следующие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услуги ( в тыс.руб.):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09408657"/>
              </p:ext>
            </p:extLst>
          </p:nvPr>
        </p:nvGraphicFramePr>
        <p:xfrm>
          <a:off x="323528" y="707886"/>
          <a:ext cx="8496944" cy="5961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572"/>
                <a:gridCol w="6163930"/>
                <a:gridCol w="1656442"/>
              </a:tblGrid>
              <a:tr h="3636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Услуги по дезинсекции, дезинфекции</a:t>
                      </a:r>
                      <a:r>
                        <a:rPr lang="ru-RU" sz="9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дератизации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22,44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Техническое обслуживание теплового</a:t>
                      </a:r>
                      <a:r>
                        <a:rPr lang="ru-RU" sz="9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оборудования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Переговоры, интернет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55,87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Налоги,</a:t>
                      </a:r>
                      <a:r>
                        <a:rPr lang="ru-RU" sz="9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пени по актам проверок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Вывоз технических бытовых отходов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40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Частичная</a:t>
                      </a:r>
                      <a:r>
                        <a:rPr lang="ru-RU" sz="9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оплата за технический паспорт учреждения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86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Оплата за потребление тепла спортивным комплексом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Разработка плана эвакуации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907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Техническое обслуживание  электрооборудования спортивного комплекса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09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аккумуляторной батареи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007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Частичная оплата за ученическую мебель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425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Устройство</a:t>
                      </a:r>
                      <a:r>
                        <a:rPr lang="ru-RU" sz="9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радиаторов отопления в спортивном комплексе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574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книги «Письма с фронта»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Учебно-педагогическая документация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Изготовление паспорта отходов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28,25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2498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принтера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Заправка картриджей                                                                                                                                                  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07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Медицинский осмотр работников учреждения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77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хозяйственных товаров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55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Приобретение канцелярских товаров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89254"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87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Итого: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450,40 тыс.руб.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990</TotalTime>
  <Words>335</Words>
  <Application>Microsoft Office PowerPoint</Application>
  <PresentationFormat>Экран (4:3)</PresentationFormat>
  <Paragraphs>103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Бюджет и расходы  МАОУ СОШ № 22  на 2019г.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USER01</cp:lastModifiedBy>
  <cp:revision>120</cp:revision>
  <dcterms:created xsi:type="dcterms:W3CDTF">2018-02-09T12:25:34Z</dcterms:created>
  <dcterms:modified xsi:type="dcterms:W3CDTF">2019-09-18T06:52:54Z</dcterms:modified>
</cp:coreProperties>
</file>